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8"/>
  </p:notesMasterIdLst>
  <p:handoutMasterIdLst>
    <p:handoutMasterId r:id="rId19"/>
  </p:handoutMasterIdLst>
  <p:sldIdLst>
    <p:sldId id="1497" r:id="rId5"/>
    <p:sldId id="1514" r:id="rId6"/>
    <p:sldId id="1519" r:id="rId7"/>
    <p:sldId id="1523" r:id="rId8"/>
    <p:sldId id="1522" r:id="rId9"/>
    <p:sldId id="1530" r:id="rId10"/>
    <p:sldId id="1524" r:id="rId11"/>
    <p:sldId id="1525" r:id="rId12"/>
    <p:sldId id="1526" r:id="rId13"/>
    <p:sldId id="1527" r:id="rId14"/>
    <p:sldId id="1528" r:id="rId15"/>
    <p:sldId id="1529" r:id="rId16"/>
    <p:sldId id="152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0079" autoAdjust="0"/>
  </p:normalViewPr>
  <p:slideViewPr>
    <p:cSldViewPr snapToGrid="0">
      <p:cViewPr varScale="1">
        <p:scale>
          <a:sx n="98" d="100"/>
          <a:sy n="98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2/24/2026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staveley/Vectorisation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INTRODUCTION TO VECTORISATION AND SEMANTIC SEARCH</a:t>
            </a:r>
            <a:br>
              <a:rPr lang="en-US" sz="4400" dirty="0"/>
            </a:br>
            <a:br>
              <a:rPr lang="en-US" sz="4400" dirty="0"/>
            </a:br>
            <a:r>
              <a:rPr lang="en-GB" sz="2700" dirty="0"/>
              <a:t>Transforming Data into Meaningful Insights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2610" y="1581890"/>
            <a:ext cx="3024899" cy="5479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Presented by John Staveley MVP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240-B1AB-4A29-9334-5BD310DF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F136-B555-24DF-4FC4-054DDC246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Grid of 4 images:</a:t>
            </a:r>
          </a:p>
          <a:p>
            <a:r>
              <a:rPr lang="en-GB" dirty="0"/>
              <a:t>E-commerce product grid.</a:t>
            </a:r>
          </a:p>
          <a:p>
            <a:r>
              <a:rPr lang="en-GB" dirty="0"/>
              <a:t>Image search results.</a:t>
            </a:r>
          </a:p>
          <a:p>
            <a:r>
              <a:rPr lang="en-GB" dirty="0"/>
              <a:t>Medical scan comparison.</a:t>
            </a:r>
          </a:p>
          <a:p>
            <a:r>
              <a:rPr lang="en-GB" dirty="0"/>
              <a:t>Face recognition overlay.</a:t>
            </a:r>
          </a:p>
        </p:txBody>
      </p:sp>
    </p:spTree>
    <p:extLst>
      <p:ext uri="{BB962C8B-B14F-4D97-AF65-F5344CB8AC3E}">
        <p14:creationId xmlns:p14="http://schemas.microsoft.com/office/powerpoint/2010/main" val="108392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0959-F9D9-A1E4-9CE1-B9F90A12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1BC-B60F-2DAE-0CAC-1813BC79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Warning icons with short text:</a:t>
            </a:r>
          </a:p>
          <a:p>
            <a:r>
              <a:rPr lang="en-GB" dirty="0"/>
              <a:t>Storage icon → “High-dimensional cost”</a:t>
            </a:r>
          </a:p>
          <a:p>
            <a:r>
              <a:rPr lang="en-GB" dirty="0"/>
              <a:t>Scales icon → “Bias in embeddings”</a:t>
            </a:r>
          </a:p>
          <a:p>
            <a:r>
              <a:rPr lang="en-GB" dirty="0"/>
              <a:t>Refresh icon → “Dynamic datasets”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80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50B1-CDCF-A04B-8F35-611905B3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17E35-B7C2-05CF-3F25-A864BBF8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Futuristic gradient background.</a:t>
            </a:r>
          </a:p>
          <a:p>
            <a:r>
              <a:rPr lang="en-GB" dirty="0"/>
              <a:t>cons for:</a:t>
            </a:r>
          </a:p>
          <a:p>
            <a:r>
              <a:rPr lang="en-GB" dirty="0"/>
              <a:t>Multimodal AI (</a:t>
            </a:r>
            <a:r>
              <a:rPr lang="en-GB" dirty="0" err="1"/>
              <a:t>text+image+audio</a:t>
            </a:r>
            <a:r>
              <a:rPr lang="en-GB" dirty="0"/>
              <a:t> combined)</a:t>
            </a:r>
          </a:p>
          <a:p>
            <a:r>
              <a:rPr lang="en-GB" dirty="0"/>
              <a:t>Mobile device with lock (on-device search)</a:t>
            </a:r>
          </a:p>
          <a:p>
            <a:r>
              <a:rPr lang="en-GB" dirty="0"/>
              <a:t>AI brain with gears (self-learning indexes).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77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759B-3A1F-72FE-5820-230DA9CA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401CB1C-4C1C-92E6-9005-752038E16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3239-8DF8-35CB-3EC5-967A5CC50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983" y="2825496"/>
            <a:ext cx="5214026" cy="312520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GB" sz="1700" dirty="0"/>
              <a:t>Data -&gt; Vectors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Vectors -&gt; Similarity Search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AI -&gt; Smarter Results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Slides and code: </a:t>
            </a:r>
            <a:r>
              <a:rPr lang="en-GB" sz="1700" dirty="0">
                <a:hlinkClick r:id="rId2"/>
              </a:rPr>
              <a:t>https://github.com/johnstaveley/Vectorisation</a:t>
            </a:r>
            <a:endParaRPr lang="en-GB" sz="1700" dirty="0"/>
          </a:p>
          <a:p>
            <a:pPr>
              <a:lnSpc>
                <a:spcPct val="130000"/>
              </a:lnSpc>
            </a:pPr>
            <a:r>
              <a:rPr lang="en-GB" sz="17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8784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Hello, I’m John Staveley</a:t>
            </a:r>
          </a:p>
          <a:p>
            <a:r>
              <a:rPr lang="en-US" dirty="0"/>
              <a:t>25 years as software engineer</a:t>
            </a:r>
          </a:p>
          <a:p>
            <a:r>
              <a:rPr lang="en-US" dirty="0"/>
              <a:t>Community lead at Leeds Data Science, Leeds Sharp and the </a:t>
            </a:r>
            <a:r>
              <a:rPr lang="en-US" dirty="0" err="1"/>
              <a:t>AIoTHub</a:t>
            </a:r>
            <a:endParaRPr lang="en-US" dirty="0"/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6A43E-EAAA-068A-CFF9-C4303077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Why </a:t>
            </a:r>
            <a:r>
              <a:rPr lang="en-GB" dirty="0" err="1"/>
              <a:t>VECTORiSATION</a:t>
            </a:r>
            <a:r>
              <a:rPr lang="en-GB" dirty="0"/>
              <a:t>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CD495-A10C-F2B4-16FF-FC0B27EBF3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>
            <a:normAutofit/>
          </a:bodyPr>
          <a:lstStyle/>
          <a:p>
            <a:r>
              <a:rPr lang="en-GB" dirty="0"/>
              <a:t>Search engine icon → “Better search results”</a:t>
            </a:r>
          </a:p>
          <a:p>
            <a:r>
              <a:rPr lang="en-GB" dirty="0"/>
              <a:t>Shopping cart → “Smarter recommendations”</a:t>
            </a:r>
          </a:p>
          <a:p>
            <a:r>
              <a:rPr lang="en-GB" dirty="0"/>
              <a:t>AI brain → “Semantic understanding”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178BE-F0C1-75C7-ED67-C1577F4C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27" r="18457" b="-1"/>
          <a:stretch>
            <a:fillRect/>
          </a:stretch>
        </p:blipFill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9348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DECC-4134-B9FB-A2E6-AE82E5AC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LEXICAL VS Similarity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189B5-1792-E0AD-1341-29CFC816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Text = “The Quick brown fox jumped over the lazy dog”</a:t>
            </a:r>
          </a:p>
          <a:p>
            <a:r>
              <a:rPr lang="en-GB" dirty="0"/>
              <a:t>Lexical Search: Text Contains ‘Dog’</a:t>
            </a:r>
          </a:p>
          <a:p>
            <a:r>
              <a:rPr lang="en-GB" dirty="0"/>
              <a:t>Semantic Search: Text Contains ‘Animal’</a:t>
            </a:r>
          </a:p>
        </p:txBody>
      </p:sp>
    </p:spTree>
    <p:extLst>
      <p:ext uri="{BB962C8B-B14F-4D97-AF65-F5344CB8AC3E}">
        <p14:creationId xmlns:p14="http://schemas.microsoft.com/office/powerpoint/2010/main" val="148622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1F5D-DE44-8C14-BB06-F51FAE6C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VECTORISATION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9765-F363-016D-40D7-7CFFA004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vector?</a:t>
            </a:r>
          </a:p>
          <a:p>
            <a:r>
              <a:rPr lang="en-GB" dirty="0"/>
              <a:t>“Text” → embedding vector (small table of numbers)</a:t>
            </a:r>
          </a:p>
          <a:p>
            <a:r>
              <a:rPr lang="en-GB" dirty="0"/>
              <a:t>“Image/Sound/Video” → feature vector</a:t>
            </a:r>
          </a:p>
        </p:txBody>
      </p:sp>
      <p:pic>
        <p:nvPicPr>
          <p:cNvPr id="1026" name="Picture 2" descr="Understanding Text-to-Vector Representation: From Tokenization to ...">
            <a:extLst>
              <a:ext uri="{FF2B5EF4-FFF2-40B4-BE49-F238E27FC236}">
                <a16:creationId xmlns:a16="http://schemas.microsoft.com/office/drawing/2014/main" id="{A704559F-7ECF-F2D4-ACDC-749CCFF3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78" y="2657475"/>
            <a:ext cx="65246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1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54C30-484B-9B67-A3A8-618CE388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18" y="409074"/>
            <a:ext cx="10081363" cy="59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2CC83-1A46-C90F-291E-DA203D1C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74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A219-D278-178C-ADD6-5F6732D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D399AB-E65D-B2BB-DC01-482C59A40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9" y="1371890"/>
            <a:ext cx="9970851" cy="50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5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6254-4B89-8ECA-D8D5-311F7F4F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Similarity 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3BE3-2AF0-F357-B280-6A86AA7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Query → Vectorisation → Index → Search → Results.</a:t>
            </a:r>
          </a:p>
          <a:p>
            <a:r>
              <a:rPr lang="en-GB" dirty="0"/>
              <a:t>Use icons for each step (document, matrix, database, magnifying glass, list).</a:t>
            </a:r>
          </a:p>
          <a:p>
            <a:r>
              <a:rPr lang="en-GB" dirty="0"/>
              <a:t>Demo time!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37FDE1-D8E9-4B76-2487-89A2877E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28" y="2687068"/>
            <a:ext cx="8524672" cy="36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6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C2D0-18C5-AA32-6370-D6A856F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90C5-464B-4F10-60BC-9B53CB01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3-column layout:</a:t>
            </a:r>
          </a:p>
          <a:p>
            <a:r>
              <a:rPr lang="en-GB" dirty="0"/>
              <a:t>Brute Force → slow icon (turtle)</a:t>
            </a:r>
          </a:p>
          <a:p>
            <a:r>
              <a:rPr lang="en-GB" dirty="0"/>
              <a:t>ANN → fast icon (rabbit)</a:t>
            </a:r>
          </a:p>
          <a:p>
            <a:r>
              <a:rPr lang="en-GB" dirty="0"/>
              <a:t>HNSW/IVF/PQ → small network diagrams</a:t>
            </a:r>
          </a:p>
          <a:p>
            <a:r>
              <a:rPr lang="en-GB" dirty="0"/>
              <a:t>Include speed vs accuracy bar chart.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{479062D1-9398-4715-8136-2DC5720EE067}f4c2fa09-5552-4190-875c-1979579583e2-TFc553d604-a3b6-4c52-b2ed-3a769335c0fd_win32</Template>
  <TotalTime>68</TotalTime>
  <Words>317</Words>
  <Application>Microsoft Office PowerPoint</Application>
  <PresentationFormat>Widescreen</PresentationFormat>
  <Paragraphs>53</Paragraphs>
  <Slides>13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Lora</vt:lpstr>
      <vt:lpstr>Playfair Display Black</vt:lpstr>
      <vt:lpstr>Poppins Light</vt:lpstr>
      <vt:lpstr>Gradient Circle</vt:lpstr>
      <vt:lpstr>INTRODUCTION TO VECTORISATION AND SEMANTIC SEARCH  Transforming Data into Meaningful Insights</vt:lpstr>
      <vt:lpstr>Welcome</vt:lpstr>
      <vt:lpstr>Why VECTORiSATION matters</vt:lpstr>
      <vt:lpstr>LEXICAL VS Similarity search</vt:lpstr>
      <vt:lpstr>VECTORISATION BASICS</vt:lpstr>
      <vt:lpstr>ARCHitecture</vt:lpstr>
      <vt:lpstr>SIMILARITY METRICS</vt:lpstr>
      <vt:lpstr>VECTOR Similarity Search Process</vt:lpstr>
      <vt:lpstr>INDEXING methods</vt:lpstr>
      <vt:lpstr>Real-World Applications</vt:lpstr>
      <vt:lpstr>CHALLENGES</vt:lpstr>
      <vt:lpstr>Future Trends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johnstaveley</dc:creator>
  <cp:lastModifiedBy>johnstaveley</cp:lastModifiedBy>
  <cp:revision>8</cp:revision>
  <dcterms:created xsi:type="dcterms:W3CDTF">2026-02-10T05:58:54Z</dcterms:created>
  <dcterms:modified xsi:type="dcterms:W3CDTF">2026-02-24T08:57:15Z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